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473200" y="1790700"/>
            <a:ext cx="21437600" cy="4927600"/>
          </a:xfrm>
          <a:prstGeom prst="rect">
            <a:avLst/>
          </a:prstGeom>
        </p:spPr>
        <p:txBody>
          <a:bodyPr anchor="b"/>
          <a:lstStyle/>
          <a:p>
            <a:pPr/>
            <a:r>
              <a:t>Title Text</a:t>
            </a:r>
          </a:p>
        </p:txBody>
      </p:sp>
      <p:sp>
        <p:nvSpPr>
          <p:cNvPr id="12" name="Body Level One…"/>
          <p:cNvSpPr txBox="1"/>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66200"/>
            <a:ext cx="19621500" cy="585521"/>
          </a:xfrm>
          <a:prstGeom prst="rect">
            <a:avLst/>
          </a:prstGeom>
        </p:spPr>
        <p:txBody>
          <a:bodyPr anchor="t">
            <a:spAutoFit/>
          </a:bodyPr>
          <a:lstStyle>
            <a:lvl1pPr marL="0" indent="0" algn="ctr">
              <a:spcBef>
                <a:spcPts val="0"/>
              </a:spcBef>
              <a:buSzTx/>
              <a:buNone/>
              <a:defRPr i="1" sz="32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–Johnny Appleseed</a:t>
            </a:r>
          </a:p>
        </p:txBody>
      </p:sp>
      <p:sp>
        <p:nvSpPr>
          <p:cNvPr id="94" name="“Type a quote here.”"/>
          <p:cNvSpPr txBox="1"/>
          <p:nvPr>
            <p:ph type="body" sz="quarter" idx="14"/>
          </p:nvPr>
        </p:nvSpPr>
        <p:spPr>
          <a:xfrm>
            <a:off x="2387600" y="6059289"/>
            <a:ext cx="19621500" cy="850901"/>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143070724_2880x2159.jpeg"/>
          <p:cNvSpPr/>
          <p:nvPr>
            <p:ph type="pic" idx="13"/>
          </p:nvPr>
        </p:nvSpPr>
        <p:spPr>
          <a:xfrm>
            <a:off x="-12700" y="-3924300"/>
            <a:ext cx="24384000" cy="18279533"/>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473200" y="-2692400"/>
            <a:ext cx="21437602" cy="16070758"/>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1473200" y="9575800"/>
            <a:ext cx="21437600" cy="1714500"/>
          </a:xfrm>
          <a:prstGeom prst="rect">
            <a:avLst/>
          </a:prstGeom>
        </p:spPr>
        <p:txBody>
          <a:bodyPr anchor="b"/>
          <a:lstStyle/>
          <a:p>
            <a:pPr/>
            <a:r>
              <a:t>Title Text</a:t>
            </a:r>
          </a:p>
        </p:txBody>
      </p:sp>
      <p:sp>
        <p:nvSpPr>
          <p:cNvPr id="22" name="Body Level One…"/>
          <p:cNvSpPr txBox="1"/>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473200" y="5143500"/>
            <a:ext cx="21437600" cy="3429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43070716_1012x1350.jpeg"/>
          <p:cNvSpPr/>
          <p:nvPr>
            <p:ph type="pic" idx="13"/>
          </p:nvPr>
        </p:nvSpPr>
        <p:spPr>
          <a:xfrm>
            <a:off x="12925240" y="918941"/>
            <a:ext cx="11599695" cy="15473898"/>
          </a:xfrm>
          <a:prstGeom prst="rect">
            <a:avLst/>
          </a:prstGeom>
          <a:ln w="9525">
            <a:round/>
          </a:ln>
        </p:spPr>
        <p:txBody>
          <a:bodyPr lIns="91439" tIns="45719" rIns="91439" bIns="45719" anchor="t">
            <a:noAutofit/>
          </a:bodyPr>
          <a:lstStyle/>
          <a:p>
            <a:pPr/>
          </a:p>
        </p:txBody>
      </p:sp>
      <p:sp>
        <p:nvSpPr>
          <p:cNvPr id="39" name="Title Text"/>
          <p:cNvSpPr txBox="1"/>
          <p:nvPr>
            <p:ph type="title"/>
          </p:nvPr>
        </p:nvSpPr>
        <p:spPr>
          <a:xfrm>
            <a:off x="1473200" y="1803400"/>
            <a:ext cx="9639300" cy="4927600"/>
          </a:xfrm>
          <a:prstGeom prst="rect">
            <a:avLst/>
          </a:prstGeom>
        </p:spPr>
        <p:txBody>
          <a:bodyPr anchor="b"/>
          <a:lstStyle/>
          <a:p>
            <a:pPr/>
            <a:r>
              <a:t>Title Text</a:t>
            </a:r>
          </a:p>
        </p:txBody>
      </p:sp>
      <p:sp>
        <p:nvSpPr>
          <p:cNvPr id="40" name="Body Level One…"/>
          <p:cNvSpPr txBox="1"/>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43070716_1012x1350.jpeg"/>
          <p:cNvSpPr/>
          <p:nvPr>
            <p:ph type="pic" sz="half" idx="13"/>
          </p:nvPr>
        </p:nvSpPr>
        <p:spPr>
          <a:xfrm>
            <a:off x="13169900" y="2376299"/>
            <a:ext cx="9522179" cy="12702588"/>
          </a:xfrm>
          <a:prstGeom prst="rect">
            <a:avLst/>
          </a:prstGeom>
          <a:ln w="9525">
            <a:round/>
          </a:ln>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43070718_1000x750.jpeg"/>
          <p:cNvSpPr/>
          <p:nvPr>
            <p:ph type="pic" sz="quarter" idx="13"/>
          </p:nvPr>
        </p:nvSpPr>
        <p:spPr>
          <a:xfrm>
            <a:off x="15225183" y="6694487"/>
            <a:ext cx="8551334" cy="6413501"/>
          </a:xfrm>
          <a:prstGeom prst="rect">
            <a:avLst/>
          </a:prstGeom>
          <a:ln w="9525">
            <a:round/>
          </a:ln>
        </p:spPr>
        <p:txBody>
          <a:bodyPr lIns="91439" tIns="45719" rIns="91439" bIns="45719" anchor="t">
            <a:noAutofit/>
          </a:bodyPr>
          <a:lstStyle/>
          <a:p>
            <a:pPr/>
          </a:p>
        </p:txBody>
      </p:sp>
      <p:sp>
        <p:nvSpPr>
          <p:cNvPr id="84" name="143070724_2880x2159.jpeg"/>
          <p:cNvSpPr/>
          <p:nvPr>
            <p:ph type="pic" sz="quarter" idx="14"/>
          </p:nvPr>
        </p:nvSpPr>
        <p:spPr>
          <a:xfrm>
            <a:off x="15773400" y="914400"/>
            <a:ext cx="7476848" cy="5605040"/>
          </a:xfrm>
          <a:prstGeom prst="rect">
            <a:avLst/>
          </a:prstGeom>
          <a:ln w="9525">
            <a:round/>
          </a:ln>
        </p:spPr>
        <p:txBody>
          <a:bodyPr lIns="91439" tIns="45719" rIns="91439" bIns="45719" anchor="t">
            <a:noAutofit/>
          </a:bodyPr>
          <a:lstStyle/>
          <a:p>
            <a:pPr/>
          </a:p>
        </p:txBody>
      </p:sp>
      <p:sp>
        <p:nvSpPr>
          <p:cNvPr id="85" name="143070716_1012x1350.jpeg"/>
          <p:cNvSpPr/>
          <p:nvPr>
            <p:ph type="pic" idx="15"/>
          </p:nvPr>
        </p:nvSpPr>
        <p:spPr>
          <a:xfrm>
            <a:off x="1077599" y="355600"/>
            <a:ext cx="14423165" cy="19240500"/>
          </a:xfrm>
          <a:prstGeom prst="rect">
            <a:avLst/>
          </a:prstGeom>
          <a:ln w="9525">
            <a:round/>
          </a:ln>
        </p:spPr>
        <p:txBody>
          <a:bodyPr lIns="91439" tIns="45719" rIns="91439" bIns="45719" anchor="t">
            <a:noAutofit/>
          </a:bodyPr>
          <a:lstStyle/>
          <a:p>
            <a:pPr/>
          </a:p>
        </p:txBody>
      </p:sp>
      <p:sp>
        <p:nvSpPr>
          <p:cNvPr id="86" name="Slide Number"/>
          <p:cNvSpPr txBox="1"/>
          <p:nvPr>
            <p:ph type="sldNum" sz="quarter" idx="2"/>
          </p:nvPr>
        </p:nvSpPr>
        <p:spPr>
          <a:xfrm>
            <a:off x="23724221" y="13122414"/>
            <a:ext cx="368504" cy="387072"/>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73200" y="1930400"/>
            <a:ext cx="21437600" cy="985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73200" y="355600"/>
            <a:ext cx="214376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23721936" y="13122414"/>
            <a:ext cx="368504" cy="387072"/>
          </a:xfrm>
          <a:prstGeom prst="rect">
            <a:avLst/>
          </a:prstGeom>
          <a:ln w="12700">
            <a:miter lim="400000"/>
          </a:ln>
        </p:spPr>
        <p:txBody>
          <a:bodyPr wrap="none" lIns="50800" tIns="50800" rIns="50800" bIns="50800" anchor="ctr">
            <a:spAutoFit/>
          </a:bodyPr>
          <a:lstStyle>
            <a:lvl1pPr algn="r">
              <a:defRPr b="1" sz="18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10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3"/>
        </a:buBlip>
        <a:tabLst/>
        <a:defRPr b="0" baseline="0" cap="none" i="0" spc="0" strike="noStrike" sz="50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mart India Hackathon 2020"/>
          <p:cNvSpPr txBox="1"/>
          <p:nvPr>
            <p:ph type="ctrTitle"/>
          </p:nvPr>
        </p:nvSpPr>
        <p:spPr>
          <a:xfrm>
            <a:off x="4104300" y="8201690"/>
            <a:ext cx="21437601" cy="2018568"/>
          </a:xfrm>
          <a:prstGeom prst="rect">
            <a:avLst/>
          </a:prstGeom>
        </p:spPr>
        <p:txBody>
          <a:bodyPr/>
          <a:lstStyle/>
          <a:p>
            <a:pPr/>
            <a:r>
              <a:t>Smart India Hackathon 2020</a:t>
            </a:r>
          </a:p>
        </p:txBody>
      </p:sp>
      <p:sp>
        <p:nvSpPr>
          <p:cNvPr id="120" name="Ministry/Organisation name : Govt. of Bihar (DOA)…"/>
          <p:cNvSpPr txBox="1"/>
          <p:nvPr>
            <p:ph type="subTitle" sz="quarter" idx="1"/>
          </p:nvPr>
        </p:nvSpPr>
        <p:spPr>
          <a:xfrm>
            <a:off x="4215473" y="10273141"/>
            <a:ext cx="17861528" cy="3062130"/>
          </a:xfrm>
          <a:prstGeom prst="rect">
            <a:avLst/>
          </a:prstGeom>
        </p:spPr>
        <p:txBody>
          <a:bodyPr/>
          <a:lstStyle/>
          <a:p>
            <a:pPr/>
            <a:r>
              <a:t>Ministry/Organisation name : Govt. of Bihar (DOA)</a:t>
            </a:r>
          </a:p>
          <a:p>
            <a:pPr/>
            <a:r>
              <a:t>Team Name : AnnAztecs</a:t>
            </a:r>
          </a:p>
          <a:p>
            <a:pPr/>
            <a:r>
              <a:t>College Code : 1-3516007856</a:t>
            </a:r>
          </a:p>
        </p:txBody>
      </p:sp>
      <p:grpSp>
        <p:nvGrpSpPr>
          <p:cNvPr id="123" name="4165C966-0314-461F-8382-B343B7AC3A1F-L0-001.jpeg"/>
          <p:cNvGrpSpPr/>
          <p:nvPr/>
        </p:nvGrpSpPr>
        <p:grpSpPr>
          <a:xfrm>
            <a:off x="5230084" y="201559"/>
            <a:ext cx="13923832" cy="8080482"/>
            <a:chOff x="0" y="0"/>
            <a:chExt cx="13923830" cy="8080480"/>
          </a:xfrm>
        </p:grpSpPr>
        <p:pic>
          <p:nvPicPr>
            <p:cNvPr id="122" name="4165C966-0314-461F-8382-B343B7AC3A1F-L0-001.jpeg" descr="4165C966-0314-461F-8382-B343B7AC3A1F-L0-001.jpeg"/>
            <p:cNvPicPr>
              <a:picLocks noChangeAspect="1"/>
            </p:cNvPicPr>
            <p:nvPr/>
          </p:nvPicPr>
          <p:blipFill>
            <a:blip r:embed="rId2">
              <a:extLst/>
            </a:blip>
            <a:srcRect l="482" t="0" r="0" b="2269"/>
            <a:stretch>
              <a:fillRect/>
            </a:stretch>
          </p:blipFill>
          <p:spPr>
            <a:xfrm>
              <a:off x="50799" y="50800"/>
              <a:ext cx="13684763" cy="7978881"/>
            </a:xfrm>
            <a:prstGeom prst="rect">
              <a:avLst/>
            </a:prstGeom>
            <a:ln>
              <a:noFill/>
            </a:ln>
            <a:effectLst/>
          </p:spPr>
        </p:pic>
        <p:pic>
          <p:nvPicPr>
            <p:cNvPr id="121" name="4165C966-0314-461F-8382-B343B7AC3A1F-L0-001.jpeg" descr="4165C966-0314-461F-8382-B343B7AC3A1F-L0-001.jpeg"/>
            <p:cNvPicPr>
              <a:picLocks noChangeAspect="0"/>
            </p:cNvPicPr>
            <p:nvPr/>
          </p:nvPicPr>
          <p:blipFill>
            <a:blip r:embed="rId3">
              <a:extLst/>
            </a:blip>
            <a:stretch>
              <a:fillRect/>
            </a:stretch>
          </p:blipFill>
          <p:spPr>
            <a:xfrm>
              <a:off x="0" y="0"/>
              <a:ext cx="13923831" cy="8080481"/>
            </a:xfrm>
            <a:prstGeom prst="rect">
              <a:avLst/>
            </a:prstGeom>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 QR code maker that makes QR code based on selective columns of the ‘farmer’ database of each farmer.…"/>
          <p:cNvSpPr txBox="1"/>
          <p:nvPr>
            <p:ph type="body" idx="1"/>
          </p:nvPr>
        </p:nvSpPr>
        <p:spPr>
          <a:prstGeom prst="rect">
            <a:avLst/>
          </a:prstGeom>
        </p:spPr>
        <p:txBody>
          <a:bodyPr/>
          <a:lstStyle/>
          <a:p>
            <a:pPr>
              <a:buBlip>
                <a:blip r:embed="rId2"/>
              </a:buBlip>
            </a:pPr>
            <a:r>
              <a:t>A QR code maker that makes QR code based on selective columns of the ‘farmer’ database of each farmer.</a:t>
            </a:r>
          </a:p>
          <a:p>
            <a:pPr>
              <a:buBlip>
                <a:blip r:embed="rId2"/>
              </a:buBlip>
            </a:pPr>
            <a:r>
              <a:t>This unique QR can be facilitated as an ID card of the farmer.</a:t>
            </a:r>
          </a:p>
          <a:p>
            <a:pPr>
              <a:buBlip>
                <a:blip r:embed="rId2"/>
              </a:buBlip>
            </a:pPr>
            <a:r>
              <a:t>It can be scanned by government’s representatives to view all the details about the farmer.</a:t>
            </a:r>
          </a:p>
          <a:p>
            <a:pPr>
              <a:buBlip>
                <a:blip r:embed="rId2"/>
              </a:buBlip>
            </a:pPr>
            <a:r>
              <a:t>The same QR is to be shown by the farmer during collection of the bought seeds to ensure that the right owner of the seeds gets it.</a:t>
            </a:r>
          </a:p>
        </p:txBody>
      </p:sp>
      <p:sp>
        <p:nvSpPr>
          <p:cNvPr id="174" name="3. QR code system"/>
          <p:cNvSpPr txBox="1"/>
          <p:nvPr/>
        </p:nvSpPr>
        <p:spPr>
          <a:xfrm>
            <a:off x="1413474" y="431589"/>
            <a:ext cx="6882182" cy="9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Neue"/>
                <a:ea typeface="Helvetica Neue"/>
                <a:cs typeface="Helvetica Neue"/>
                <a:sym typeface="Helvetica Neue"/>
              </a:defRPr>
            </a:lvl1pPr>
          </a:lstStyle>
          <a:p>
            <a:pPr/>
            <a:r>
              <a:t>3. QR code system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99458C14-4D7C-4974-A32D-6918E1E2B768-L0-001.jpeg" descr="99458C14-4D7C-4974-A32D-6918E1E2B768-L0-001.jpeg"/>
          <p:cNvPicPr>
            <a:picLocks noChangeAspect="0"/>
          </p:cNvPicPr>
          <p:nvPr>
            <p:ph type="pic" idx="15"/>
          </p:nvPr>
        </p:nvPicPr>
        <p:blipFill>
          <a:blip r:embed="rId2">
            <a:extLst/>
          </a:blip>
          <a:stretch>
            <a:fillRect/>
          </a:stretch>
        </p:blipFill>
        <p:spPr>
          <a:xfrm>
            <a:off x="435088" y="521124"/>
            <a:ext cx="12622124" cy="8255274"/>
          </a:xfrm>
          <a:prstGeom prst="rect">
            <a:avLst/>
          </a:prstGeom>
        </p:spPr>
      </p:pic>
      <p:pic>
        <p:nvPicPr>
          <p:cNvPr id="177" name="5C979CDE-743C-476C-9100-D3DB547088F9-L0-001.jpeg" descr="5C979CDE-743C-476C-9100-D3DB547088F9-L0-001.jpeg"/>
          <p:cNvPicPr>
            <a:picLocks noChangeAspect="0"/>
          </p:cNvPicPr>
          <p:nvPr>
            <p:ph type="pic" idx="14"/>
          </p:nvPr>
        </p:nvPicPr>
        <p:blipFill>
          <a:blip r:embed="rId3">
            <a:extLst/>
          </a:blip>
          <a:stretch>
            <a:fillRect/>
          </a:stretch>
        </p:blipFill>
        <p:spPr>
          <a:xfrm>
            <a:off x="13292264" y="685067"/>
            <a:ext cx="10760788" cy="8186791"/>
          </a:xfrm>
          <a:prstGeom prst="rect">
            <a:avLst/>
          </a:prstGeom>
        </p:spPr>
      </p:pic>
      <p:sp>
        <p:nvSpPr>
          <p:cNvPr id="178" name="Snippets of the QR system -…"/>
          <p:cNvSpPr txBox="1"/>
          <p:nvPr/>
        </p:nvSpPr>
        <p:spPr>
          <a:xfrm>
            <a:off x="3765841" y="10172403"/>
            <a:ext cx="15518239" cy="1672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500">
                <a:latin typeface="Times New Roman"/>
                <a:ea typeface="Times New Roman"/>
                <a:cs typeface="Times New Roman"/>
                <a:sym typeface="Times New Roman"/>
              </a:defRPr>
            </a:pPr>
            <a:r>
              <a:t>Snippets of the QR system - </a:t>
            </a:r>
          </a:p>
          <a:p>
            <a:pPr>
              <a:defRPr sz="5500">
                <a:latin typeface="Times New Roman"/>
                <a:ea typeface="Times New Roman"/>
                <a:cs typeface="Times New Roman"/>
                <a:sym typeface="Times New Roman"/>
              </a:defRPr>
            </a:pPr>
            <a:r>
              <a:t> Piyush Shankar Tiwari (AnnAztecs)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Made in GNU-Octave…"/>
          <p:cNvSpPr txBox="1"/>
          <p:nvPr>
            <p:ph type="body" idx="1"/>
          </p:nvPr>
        </p:nvSpPr>
        <p:spPr>
          <a:prstGeom prst="rect">
            <a:avLst/>
          </a:prstGeom>
        </p:spPr>
        <p:txBody>
          <a:bodyPr/>
          <a:lstStyle/>
          <a:p>
            <a:pPr>
              <a:buBlip>
                <a:blip r:embed="rId2"/>
              </a:buBlip>
            </a:pPr>
            <a:r>
              <a:t>Made in GNU-Octave</a:t>
            </a:r>
          </a:p>
          <a:p>
            <a:pPr>
              <a:buBlip>
                <a:blip r:embed="rId2"/>
              </a:buBlip>
            </a:pPr>
            <a:r>
              <a:t>This system makes use of staticmap - an open source package.</a:t>
            </a:r>
          </a:p>
          <a:p>
            <a:pPr>
              <a:buBlip>
                <a:blip r:embed="rId2"/>
              </a:buBlip>
            </a:pPr>
            <a:r>
              <a:t>This system provides an openstreetmap image of the farm with the help of coordinates of the farm</a:t>
            </a:r>
          </a:p>
          <a:p>
            <a:pPr>
              <a:buBlip>
                <a:blip r:embed="rId2"/>
              </a:buBlip>
            </a:pPr>
            <a:r>
              <a:t>This image is processed to detect the presence of water resource nearby the farm.</a:t>
            </a:r>
          </a:p>
        </p:txBody>
      </p:sp>
      <p:sp>
        <p:nvSpPr>
          <p:cNvPr id="181" name="4. Water Resource Availability Detection System"/>
          <p:cNvSpPr txBox="1"/>
          <p:nvPr/>
        </p:nvSpPr>
        <p:spPr>
          <a:xfrm>
            <a:off x="1339396" y="336480"/>
            <a:ext cx="16961816" cy="9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Neue"/>
                <a:ea typeface="Helvetica Neue"/>
                <a:cs typeface="Helvetica Neue"/>
                <a:sym typeface="Helvetica Neue"/>
              </a:defRPr>
            </a:lvl1pPr>
          </a:lstStyle>
          <a:p>
            <a:pPr/>
            <a:r>
              <a:t>4. Water Resource Availability Detection System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80613E78-B56C-4004-B3B9-8E2D589AA918-L0-001.png" descr="80613E78-B56C-4004-B3B9-8E2D589AA918-L0-001.png"/>
          <p:cNvPicPr>
            <a:picLocks noChangeAspect="0"/>
          </p:cNvPicPr>
          <p:nvPr>
            <p:ph type="pic" idx="14"/>
          </p:nvPr>
        </p:nvPicPr>
        <p:blipFill>
          <a:blip r:embed="rId2">
            <a:extLst/>
          </a:blip>
          <a:stretch>
            <a:fillRect/>
          </a:stretch>
        </p:blipFill>
        <p:spPr>
          <a:xfrm>
            <a:off x="15455493" y="791927"/>
            <a:ext cx="8090714" cy="4896738"/>
          </a:xfrm>
          <a:prstGeom prst="rect">
            <a:avLst/>
          </a:prstGeom>
        </p:spPr>
      </p:pic>
      <p:pic>
        <p:nvPicPr>
          <p:cNvPr id="184" name="56F634B5-6FB9-4A2C-839D-871F7C5B71F9-L0-001.jpeg" descr="56F634B5-6FB9-4A2C-839D-871F7C5B71F9-L0-001.jpeg"/>
          <p:cNvPicPr>
            <a:picLocks noChangeAspect="0"/>
          </p:cNvPicPr>
          <p:nvPr>
            <p:ph type="pic" idx="15"/>
          </p:nvPr>
        </p:nvPicPr>
        <p:blipFill>
          <a:blip r:embed="rId3">
            <a:extLst/>
          </a:blip>
          <a:stretch>
            <a:fillRect/>
          </a:stretch>
        </p:blipFill>
        <p:spPr>
          <a:xfrm>
            <a:off x="1016000" y="762000"/>
            <a:ext cx="14554200" cy="11874500"/>
          </a:xfrm>
          <a:prstGeom prst="rect">
            <a:avLst/>
          </a:prstGeom>
        </p:spPr>
      </p:pic>
      <p:sp>
        <p:nvSpPr>
          <p:cNvPr id="185" name="Snippets of the Water Resource Detection System -…"/>
          <p:cNvSpPr txBox="1"/>
          <p:nvPr/>
        </p:nvSpPr>
        <p:spPr>
          <a:xfrm>
            <a:off x="15735495" y="8534453"/>
            <a:ext cx="8514323" cy="30210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000">
                <a:latin typeface="Times New Roman"/>
                <a:ea typeface="Times New Roman"/>
                <a:cs typeface="Times New Roman"/>
                <a:sym typeface="Times New Roman"/>
              </a:defRPr>
            </a:pPr>
            <a:r>
              <a:t>Snippets of the Water Resource Detection System - </a:t>
            </a:r>
          </a:p>
          <a:p>
            <a:pPr>
              <a:defRPr sz="5000">
                <a:latin typeface="Times New Roman"/>
                <a:ea typeface="Times New Roman"/>
                <a:cs typeface="Times New Roman"/>
                <a:sym typeface="Times New Roman"/>
              </a:defRPr>
            </a:pPr>
            <a:r>
              <a:t>Divyansh Srivastava (AnnAztecs)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eep learning techniques, convolution neural network algorithm and linear regression used.…"/>
          <p:cNvSpPr txBox="1"/>
          <p:nvPr>
            <p:ph type="body" idx="1"/>
          </p:nvPr>
        </p:nvSpPr>
        <p:spPr>
          <a:prstGeom prst="rect">
            <a:avLst/>
          </a:prstGeom>
        </p:spPr>
        <p:txBody>
          <a:bodyPr/>
          <a:lstStyle/>
          <a:p>
            <a:pPr>
              <a:buBlip>
                <a:blip r:embed="rId2"/>
              </a:buBlip>
            </a:pPr>
            <a:r>
              <a:t>Deep learning techniques, convolution neural network algorithm and linear regression used.</a:t>
            </a:r>
          </a:p>
          <a:p>
            <a:pPr>
              <a:buBlip>
                <a:blip r:embed="rId2"/>
              </a:buBlip>
            </a:pPr>
            <a:r>
              <a:t>Modules and library required - python 3.6 and above, matplotlib, numpy, scikit-learn, sklearn, pandas, seaborn, opencv-python, pillow, tensorflow==2.2, keras and streamlit.</a:t>
            </a:r>
          </a:p>
        </p:txBody>
      </p:sp>
      <p:sp>
        <p:nvSpPr>
          <p:cNvPr id="188" name="5. Machine Learning System"/>
          <p:cNvSpPr txBox="1"/>
          <p:nvPr/>
        </p:nvSpPr>
        <p:spPr>
          <a:xfrm>
            <a:off x="1449276" y="336480"/>
            <a:ext cx="10071660" cy="9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Neue"/>
                <a:ea typeface="Helvetica Neue"/>
                <a:cs typeface="Helvetica Neue"/>
                <a:sym typeface="Helvetica Neue"/>
              </a:defRPr>
            </a:lvl1pPr>
          </a:lstStyle>
          <a:p>
            <a:pPr/>
            <a:r>
              <a:t>5. Machine Learning System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0F057D14-0DE7-4E70-A6E2-8637A7B61F8E-L0-001.jpeg" descr="0F057D14-0DE7-4E70-A6E2-8637A7B61F8E-L0-001.jpeg"/>
          <p:cNvPicPr>
            <a:picLocks noChangeAspect="0"/>
          </p:cNvPicPr>
          <p:nvPr>
            <p:ph type="pic" idx="13"/>
          </p:nvPr>
        </p:nvPicPr>
        <p:blipFill>
          <a:blip r:embed="rId2">
            <a:extLst/>
          </a:blip>
          <a:stretch>
            <a:fillRect/>
          </a:stretch>
        </p:blipFill>
        <p:spPr>
          <a:xfrm>
            <a:off x="15608300" y="6680200"/>
            <a:ext cx="7785101" cy="5956301"/>
          </a:xfrm>
          <a:prstGeom prst="rect">
            <a:avLst/>
          </a:prstGeom>
        </p:spPr>
      </p:pic>
      <p:pic>
        <p:nvPicPr>
          <p:cNvPr id="191" name="731C6407-A47F-4A51-A1D1-83767F3EFEAB-L0-001.jpeg" descr="731C6407-A47F-4A51-A1D1-83767F3EFEAB-L0-001.jpeg"/>
          <p:cNvPicPr>
            <a:picLocks noChangeAspect="0"/>
          </p:cNvPicPr>
          <p:nvPr>
            <p:ph type="pic" idx="14"/>
          </p:nvPr>
        </p:nvPicPr>
        <p:blipFill>
          <a:blip r:embed="rId3">
            <a:extLst/>
          </a:blip>
          <a:stretch>
            <a:fillRect/>
          </a:stretch>
        </p:blipFill>
        <p:spPr>
          <a:xfrm>
            <a:off x="15744256" y="762000"/>
            <a:ext cx="7513189" cy="5752483"/>
          </a:xfrm>
          <a:prstGeom prst="rect">
            <a:avLst/>
          </a:prstGeom>
        </p:spPr>
      </p:pic>
      <p:pic>
        <p:nvPicPr>
          <p:cNvPr id="192" name="34D65A8D-DF7C-45F4-BF4C-1985C1713CC6-L0-001.jpeg" descr="34D65A8D-DF7C-45F4-BF4C-1985C1713CC6-L0-001.jpeg"/>
          <p:cNvPicPr>
            <a:picLocks noChangeAspect="1"/>
          </p:cNvPicPr>
          <p:nvPr/>
        </p:nvPicPr>
        <p:blipFill>
          <a:blip r:embed="rId4">
            <a:extLst/>
          </a:blip>
          <a:stretch>
            <a:fillRect/>
          </a:stretch>
        </p:blipFill>
        <p:spPr>
          <a:xfrm>
            <a:off x="692947" y="2221635"/>
            <a:ext cx="14575174" cy="819853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048212AC-A1DE-45EE-BD3B-A7966DBEE0A8-L0-001.jpeg" descr="048212AC-A1DE-45EE-BD3B-A7966DBEE0A8-L0-001.jpeg"/>
          <p:cNvPicPr>
            <a:picLocks noChangeAspect="0"/>
          </p:cNvPicPr>
          <p:nvPr>
            <p:ph type="pic" idx="13"/>
          </p:nvPr>
        </p:nvPicPr>
        <p:blipFill>
          <a:blip r:embed="rId2">
            <a:extLst/>
          </a:blip>
          <a:stretch>
            <a:fillRect/>
          </a:stretch>
        </p:blipFill>
        <p:spPr>
          <a:xfrm>
            <a:off x="15608300" y="6680200"/>
            <a:ext cx="7785100" cy="5956300"/>
          </a:xfrm>
          <a:prstGeom prst="rect">
            <a:avLst/>
          </a:prstGeom>
        </p:spPr>
      </p:pic>
      <p:pic>
        <p:nvPicPr>
          <p:cNvPr id="195" name="158673AB-F925-4FF5-8A6D-4A90364C0DBC-L0-001.jpeg" descr="158673AB-F925-4FF5-8A6D-4A90364C0DBC-L0-001.jpeg"/>
          <p:cNvPicPr>
            <a:picLocks noChangeAspect="0"/>
          </p:cNvPicPr>
          <p:nvPr>
            <p:ph type="pic" idx="14"/>
          </p:nvPr>
        </p:nvPicPr>
        <p:blipFill>
          <a:blip r:embed="rId3">
            <a:extLst/>
          </a:blip>
          <a:stretch>
            <a:fillRect/>
          </a:stretch>
        </p:blipFill>
        <p:spPr>
          <a:xfrm>
            <a:off x="15608300" y="762000"/>
            <a:ext cx="7785100" cy="5956300"/>
          </a:xfrm>
          <a:prstGeom prst="rect">
            <a:avLst/>
          </a:prstGeom>
        </p:spPr>
      </p:pic>
      <p:pic>
        <p:nvPicPr>
          <p:cNvPr id="196" name="EE923B4D-568D-4C22-9D85-F3C15AED1D17-L0-001.jpeg" descr="EE923B4D-568D-4C22-9D85-F3C15AED1D17-L0-001.jpeg"/>
          <p:cNvPicPr>
            <a:picLocks noChangeAspect="0"/>
          </p:cNvPicPr>
          <p:nvPr>
            <p:ph type="pic" idx="15"/>
          </p:nvPr>
        </p:nvPicPr>
        <p:blipFill>
          <a:blip r:embed="rId4">
            <a:extLst/>
          </a:blip>
          <a:stretch>
            <a:fillRect/>
          </a:stretch>
        </p:blipFill>
        <p:spPr>
          <a:xfrm>
            <a:off x="1350292" y="762000"/>
            <a:ext cx="13885615" cy="11333521"/>
          </a:xfrm>
          <a:prstGeom prst="rect">
            <a:avLst/>
          </a:prstGeom>
        </p:spPr>
      </p:pic>
      <p:sp>
        <p:nvSpPr>
          <p:cNvPr id="197" name="Snippets of the ML system -…"/>
          <p:cNvSpPr txBox="1"/>
          <p:nvPr/>
        </p:nvSpPr>
        <p:spPr>
          <a:xfrm>
            <a:off x="802306" y="12138404"/>
            <a:ext cx="15518238" cy="14229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600">
                <a:latin typeface="Times New Roman"/>
                <a:ea typeface="Times New Roman"/>
                <a:cs typeface="Times New Roman"/>
                <a:sym typeface="Times New Roman"/>
              </a:defRPr>
            </a:pPr>
            <a:r>
              <a:t>Snippets of the ML system - </a:t>
            </a:r>
          </a:p>
          <a:p>
            <a:pPr>
              <a:defRPr sz="4600">
                <a:latin typeface="Times New Roman"/>
                <a:ea typeface="Times New Roman"/>
                <a:cs typeface="Times New Roman"/>
                <a:sym typeface="Times New Roman"/>
              </a:defRPr>
            </a:pPr>
            <a:r>
              <a:t> Aman Jaiswal (AnnAztecs)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Impact"/>
          <p:cNvSpPr txBox="1"/>
          <p:nvPr>
            <p:ph type="ctrTitle"/>
          </p:nvPr>
        </p:nvSpPr>
        <p:spPr>
          <a:xfrm>
            <a:off x="824024" y="576501"/>
            <a:ext cx="21437601" cy="1729809"/>
          </a:xfrm>
          <a:prstGeom prst="rect">
            <a:avLst/>
          </a:prstGeom>
        </p:spPr>
        <p:txBody>
          <a:bodyPr/>
          <a:lstStyle/>
          <a:p>
            <a:pPr/>
            <a:r>
              <a:t>Impact</a:t>
            </a:r>
          </a:p>
        </p:txBody>
      </p:sp>
      <p:sp>
        <p:nvSpPr>
          <p:cNvPr id="200" name="Nothing could have explained the dire need of e-enabled system than the present times. At one hand where the world is facing a global pandemic, the challenges by flood has amplified the problems in India on the other hand. Our system will reduce the phys"/>
          <p:cNvSpPr txBox="1"/>
          <p:nvPr>
            <p:ph type="subTitle" idx="1"/>
          </p:nvPr>
        </p:nvSpPr>
        <p:spPr>
          <a:xfrm>
            <a:off x="824024" y="3149600"/>
            <a:ext cx="21437601" cy="6862227"/>
          </a:xfrm>
          <a:prstGeom prst="rect">
            <a:avLst/>
          </a:prstGeom>
        </p:spPr>
        <p:txBody>
          <a:bodyPr/>
          <a:lstStyle>
            <a:lvl1pPr defTabSz="718184">
              <a:defRPr sz="5307">
                <a:effectLst>
                  <a:outerShdw sx="100000" sy="100000" kx="0" ky="0" algn="b" rotWithShape="0" blurRad="44196" dist="33147" dir="5400000">
                    <a:srgbClr val="000000"/>
                  </a:outerShdw>
                </a:effectLst>
              </a:defRPr>
            </a:lvl1pPr>
          </a:lstStyle>
          <a:p>
            <a:pPr/>
            <a:r>
              <a:t>Nothing could have explained the dire need of e-enabled system than the present times. At one hand where the world is facing a global pandemic, the challenges by flood has amplified the problems in India on the other hand. Our system will reduce the physical requirement of assessment of the yield or damage to the crops. Earlier, this was done by visiting a farm or the granary, now the entire process from procurement to the delivery of seeds along with robust system determining MSP of each crop according to the yield of each crop requires nominal human need.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Problem Statement"/>
          <p:cNvSpPr txBox="1"/>
          <p:nvPr>
            <p:ph type="title"/>
          </p:nvPr>
        </p:nvSpPr>
        <p:spPr>
          <a:xfrm>
            <a:off x="694987" y="163131"/>
            <a:ext cx="21437601" cy="1714501"/>
          </a:xfrm>
          <a:prstGeom prst="rect">
            <a:avLst/>
          </a:prstGeom>
        </p:spPr>
        <p:txBody>
          <a:bodyPr/>
          <a:lstStyle/>
          <a:p>
            <a:pPr/>
            <a:r>
              <a:t>Problem Statement </a:t>
            </a:r>
          </a:p>
        </p:txBody>
      </p:sp>
      <p:sp>
        <p:nvSpPr>
          <p:cNvPr id="126" name="Developing an e-enabled real time produce life cycle monitoring &amp; sharing mechanism to enhance output realization to farmers through private sector…"/>
          <p:cNvSpPr txBox="1"/>
          <p:nvPr>
            <p:ph type="body" sz="quarter" idx="1"/>
          </p:nvPr>
        </p:nvSpPr>
        <p:spPr>
          <a:xfrm>
            <a:off x="694987" y="2065178"/>
            <a:ext cx="21437601" cy="2567678"/>
          </a:xfrm>
          <a:prstGeom prst="rect">
            <a:avLst/>
          </a:prstGeom>
        </p:spPr>
        <p:txBody>
          <a:bodyPr/>
          <a:lstStyle/>
          <a:p>
            <a:pPr>
              <a:defRPr sz="5000"/>
            </a:pPr>
            <a:r>
              <a:t>Developing an e-enabled real time produce life cycle monitoring &amp; sharing mechanism to enhance output realization to farmers through private sector</a:t>
            </a:r>
          </a:p>
          <a:p>
            <a:pPr>
              <a:defRPr sz="5000"/>
            </a:pPr>
            <a:r>
              <a:t>participation and DBT.</a:t>
            </a:r>
          </a:p>
        </p:txBody>
      </p:sp>
      <p:sp>
        <p:nvSpPr>
          <p:cNvPr id="127" name="Our interpretation of the problem statement"/>
          <p:cNvSpPr txBox="1"/>
          <p:nvPr/>
        </p:nvSpPr>
        <p:spPr>
          <a:xfrm>
            <a:off x="694987" y="5606625"/>
            <a:ext cx="21437601" cy="171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defTabSz="742950">
              <a:defRPr sz="9000">
                <a:effectLst>
                  <a:outerShdw sx="100000" sy="100000" kx="0" ky="0" algn="b" rotWithShape="0" blurRad="45720" dist="34289" dir="5400000">
                    <a:srgbClr val="000000"/>
                  </a:outerShdw>
                </a:effectLst>
              </a:defRPr>
            </a:lvl1pPr>
          </a:lstStyle>
          <a:p>
            <a:pPr/>
            <a:r>
              <a:t>Our interpretation of the problem statement</a:t>
            </a:r>
          </a:p>
        </p:txBody>
      </p:sp>
      <p:sp>
        <p:nvSpPr>
          <p:cNvPr id="128" name="Creation of a portal that takes nominal details from farmers, fetches further details depending on the primary details and uniquely identifies the farmer and his farm. Further, identification of the crop grown, providing yield prediction of each crop to "/>
          <p:cNvSpPr txBox="1"/>
          <p:nvPr/>
        </p:nvSpPr>
        <p:spPr>
          <a:xfrm>
            <a:off x="694987" y="8294895"/>
            <a:ext cx="21974938" cy="4661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701675">
              <a:defRPr sz="4250">
                <a:solidFill>
                  <a:srgbClr val="73BFFF"/>
                </a:solidFill>
                <a:effectLst>
                  <a:outerShdw sx="100000" sy="100000" kx="0" ky="0" algn="b" rotWithShape="0" blurRad="43180" dist="32385" dir="5400000">
                    <a:srgbClr val="000000"/>
                  </a:outerShdw>
                </a:effectLst>
              </a:defRPr>
            </a:lvl1pPr>
          </a:lstStyle>
          <a:p>
            <a:pPr/>
            <a:r>
              <a:t>Creation of a portal that takes nominal details from farmers, fetches further details depending on the primary details and uniquely identifies the farmer and his farm. Further, identification of the crop grown, providing yield prediction of each crop to the government. Moreover, dedicated sections in the portal for registration of farmer, booking of seeds (private sector participation) and for governmental admin. Eventually, the monetary value of yield to be transferred in farmer’s account (DBT) which also serves the purpose in case of loss compensation.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Plan description :…"/>
          <p:cNvSpPr txBox="1"/>
          <p:nvPr>
            <p:ph type="title"/>
          </p:nvPr>
        </p:nvSpPr>
        <p:spPr>
          <a:xfrm>
            <a:off x="472640" y="511281"/>
            <a:ext cx="22956969" cy="2539615"/>
          </a:xfrm>
          <a:prstGeom prst="rect">
            <a:avLst/>
          </a:prstGeom>
        </p:spPr>
        <p:txBody>
          <a:bodyPr/>
          <a:lstStyle/>
          <a:p>
            <a:pPr>
              <a:defRPr sz="5000">
                <a:solidFill>
                  <a:srgbClr val="CBF0FF"/>
                </a:solidFill>
              </a:defRPr>
            </a:pPr>
            <a:r>
              <a:t>Plan description : </a:t>
            </a:r>
          </a:p>
          <a:p>
            <a:pPr>
              <a:defRPr sz="5000"/>
            </a:pPr>
            <a:r>
              <a:t>We figured out that the keyword in the problem statement was </a:t>
            </a:r>
            <a:r>
              <a:rPr b="1" u="sng">
                <a:latin typeface="Helvetica Neue"/>
                <a:ea typeface="Helvetica Neue"/>
                <a:cs typeface="Helvetica Neue"/>
                <a:sym typeface="Helvetica Neue"/>
              </a:rPr>
              <a:t>produce life cycle </a:t>
            </a:r>
            <a:r>
              <a:t>So, our team decided to model our solution over it. Here is how,</a:t>
            </a:r>
          </a:p>
        </p:txBody>
      </p:sp>
      <p:sp>
        <p:nvSpPr>
          <p:cNvPr id="131" name="Produce Life Cycle :"/>
          <p:cNvSpPr txBox="1"/>
          <p:nvPr/>
        </p:nvSpPr>
        <p:spPr>
          <a:xfrm>
            <a:off x="483430" y="7277261"/>
            <a:ext cx="7344030" cy="9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Neue"/>
                <a:ea typeface="Helvetica Neue"/>
                <a:cs typeface="Helvetica Neue"/>
                <a:sym typeface="Helvetica Neue"/>
              </a:defRPr>
            </a:lvl1pPr>
          </a:lstStyle>
          <a:p>
            <a:pPr/>
            <a:r>
              <a:t>Produce Life Cycle : </a:t>
            </a:r>
          </a:p>
        </p:txBody>
      </p:sp>
      <p:sp>
        <p:nvSpPr>
          <p:cNvPr id="132" name="Crop Selection"/>
          <p:cNvSpPr/>
          <p:nvPr/>
        </p:nvSpPr>
        <p:spPr>
          <a:xfrm>
            <a:off x="12467471" y="3902737"/>
            <a:ext cx="2767505" cy="1598008"/>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Crop Selection</a:t>
            </a:r>
          </a:p>
        </p:txBody>
      </p:sp>
      <p:sp>
        <p:nvSpPr>
          <p:cNvPr id="133" name="Land Preparation"/>
          <p:cNvSpPr/>
          <p:nvPr/>
        </p:nvSpPr>
        <p:spPr>
          <a:xfrm>
            <a:off x="15364716" y="5832406"/>
            <a:ext cx="3074497" cy="1656483"/>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Land Preparation </a:t>
            </a:r>
          </a:p>
        </p:txBody>
      </p:sp>
      <p:sp>
        <p:nvSpPr>
          <p:cNvPr id="134" name="Seed Sowing"/>
          <p:cNvSpPr/>
          <p:nvPr/>
        </p:nvSpPr>
        <p:spPr>
          <a:xfrm>
            <a:off x="15369517" y="7994147"/>
            <a:ext cx="3064895" cy="1769727"/>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Seed Sowing</a:t>
            </a:r>
          </a:p>
        </p:txBody>
      </p:sp>
      <p:sp>
        <p:nvSpPr>
          <p:cNvPr id="135" name="Irrigation"/>
          <p:cNvSpPr/>
          <p:nvPr/>
        </p:nvSpPr>
        <p:spPr>
          <a:xfrm>
            <a:off x="12711421" y="10051119"/>
            <a:ext cx="2767504" cy="1948857"/>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Irrigation </a:t>
            </a:r>
          </a:p>
        </p:txBody>
      </p:sp>
      <p:sp>
        <p:nvSpPr>
          <p:cNvPr id="136" name="Crop Growth"/>
          <p:cNvSpPr/>
          <p:nvPr/>
        </p:nvSpPr>
        <p:spPr>
          <a:xfrm>
            <a:off x="9326200" y="7975343"/>
            <a:ext cx="3041758" cy="1807334"/>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Crop Growth </a:t>
            </a:r>
          </a:p>
        </p:txBody>
      </p:sp>
      <p:sp>
        <p:nvSpPr>
          <p:cNvPr id="137" name="Harvesting"/>
          <p:cNvSpPr/>
          <p:nvPr/>
        </p:nvSpPr>
        <p:spPr>
          <a:xfrm>
            <a:off x="9353687" y="5744694"/>
            <a:ext cx="2986785" cy="1831907"/>
          </a:xfrm>
          <a:prstGeom prst="rect">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4600"/>
            </a:lvl1pPr>
          </a:lstStyle>
          <a:p>
            <a:pPr/>
            <a:r>
              <a:t>Harvesting </a:t>
            </a:r>
          </a:p>
        </p:txBody>
      </p:sp>
      <p:sp>
        <p:nvSpPr>
          <p:cNvPr id="144" name="Connection Line"/>
          <p:cNvSpPr/>
          <p:nvPr/>
        </p:nvSpPr>
        <p:spPr>
          <a:xfrm>
            <a:off x="15351929" y="4454964"/>
            <a:ext cx="1601373" cy="1312287"/>
          </a:xfrm>
          <a:custGeom>
            <a:avLst/>
            <a:gdLst/>
            <a:ahLst/>
            <a:cxnLst>
              <a:cxn ang="0">
                <a:pos x="wd2" y="hd2"/>
              </a:cxn>
              <a:cxn ang="5400000">
                <a:pos x="wd2" y="hd2"/>
              </a:cxn>
              <a:cxn ang="10800000">
                <a:pos x="wd2" y="hd2"/>
              </a:cxn>
              <a:cxn ang="16200000">
                <a:pos x="wd2" y="hd2"/>
              </a:cxn>
            </a:cxnLst>
            <a:rect l="0" t="0" r="r" b="b"/>
            <a:pathLst>
              <a:path w="21600" h="20941" fill="norm" stroke="1" extrusionOk="0">
                <a:moveTo>
                  <a:pt x="0" y="49"/>
                </a:moveTo>
                <a:cubicBezTo>
                  <a:pt x="10837" y="-659"/>
                  <a:pt x="18037" y="6305"/>
                  <a:pt x="21600" y="20941"/>
                </a:cubicBezTo>
              </a:path>
            </a:pathLst>
          </a:custGeom>
          <a:ln w="76200">
            <a:solidFill>
              <a:srgbClr val="FFFFFF"/>
            </a:solidFill>
            <a:miter lim="400000"/>
            <a:tailEnd type="triangle"/>
          </a:ln>
        </p:spPr>
        <p:txBody>
          <a:bodyPr/>
          <a:lstStyle/>
          <a:p>
            <a:pPr/>
          </a:p>
        </p:txBody>
      </p:sp>
      <p:sp>
        <p:nvSpPr>
          <p:cNvPr id="145" name="Connection Line"/>
          <p:cNvSpPr/>
          <p:nvPr/>
        </p:nvSpPr>
        <p:spPr>
          <a:xfrm>
            <a:off x="18528607" y="6719688"/>
            <a:ext cx="786189" cy="2122072"/>
          </a:xfrm>
          <a:custGeom>
            <a:avLst/>
            <a:gdLst/>
            <a:ahLst/>
            <a:cxnLst>
              <a:cxn ang="0">
                <a:pos x="wd2" y="hd2"/>
              </a:cxn>
              <a:cxn ang="5400000">
                <a:pos x="wd2" y="hd2"/>
              </a:cxn>
              <a:cxn ang="10800000">
                <a:pos x="wd2" y="hd2"/>
              </a:cxn>
              <a:cxn ang="16200000">
                <a:pos x="wd2" y="hd2"/>
              </a:cxn>
            </a:cxnLst>
            <a:rect l="0" t="0" r="r" b="b"/>
            <a:pathLst>
              <a:path w="16246" h="21600" fill="norm" stroke="1" extrusionOk="0">
                <a:moveTo>
                  <a:pt x="3288" y="0"/>
                </a:moveTo>
                <a:cubicBezTo>
                  <a:pt x="21600" y="4622"/>
                  <a:pt x="20504" y="11822"/>
                  <a:pt x="0" y="21600"/>
                </a:cubicBezTo>
              </a:path>
            </a:pathLst>
          </a:custGeom>
          <a:ln w="76200">
            <a:solidFill>
              <a:srgbClr val="FFFFFF"/>
            </a:solidFill>
            <a:miter lim="400000"/>
            <a:tailEnd type="triangle"/>
          </a:ln>
        </p:spPr>
        <p:txBody>
          <a:bodyPr/>
          <a:lstStyle/>
          <a:p>
            <a:pPr/>
          </a:p>
        </p:txBody>
      </p:sp>
      <p:sp>
        <p:nvSpPr>
          <p:cNvPr id="146" name="Connection Line"/>
          <p:cNvSpPr/>
          <p:nvPr/>
        </p:nvSpPr>
        <p:spPr>
          <a:xfrm>
            <a:off x="15882621" y="9900777"/>
            <a:ext cx="1591708" cy="1396926"/>
          </a:xfrm>
          <a:custGeom>
            <a:avLst/>
            <a:gdLst/>
            <a:ahLst/>
            <a:cxnLst>
              <a:cxn ang="0">
                <a:pos x="wd2" y="hd2"/>
              </a:cxn>
              <a:cxn ang="5400000">
                <a:pos x="wd2" y="hd2"/>
              </a:cxn>
              <a:cxn ang="10800000">
                <a:pos x="wd2" y="hd2"/>
              </a:cxn>
              <a:cxn ang="16200000">
                <a:pos x="wd2" y="hd2"/>
              </a:cxn>
            </a:cxnLst>
            <a:rect l="0" t="0" r="r" b="b"/>
            <a:pathLst>
              <a:path w="20763" h="21600" fill="norm" stroke="1" extrusionOk="0">
                <a:moveTo>
                  <a:pt x="20682" y="0"/>
                </a:moveTo>
                <a:cubicBezTo>
                  <a:pt x="21600" y="10118"/>
                  <a:pt x="14706" y="17318"/>
                  <a:pt x="0" y="21600"/>
                </a:cubicBezTo>
              </a:path>
            </a:pathLst>
          </a:custGeom>
          <a:ln w="76200">
            <a:solidFill>
              <a:srgbClr val="FFFFFF"/>
            </a:solidFill>
            <a:miter lim="400000"/>
            <a:tailEnd type="triangle"/>
          </a:ln>
        </p:spPr>
        <p:txBody>
          <a:bodyPr/>
          <a:lstStyle/>
          <a:p>
            <a:pPr/>
          </a:p>
        </p:txBody>
      </p:sp>
      <p:sp>
        <p:nvSpPr>
          <p:cNvPr id="147" name="Connection Line"/>
          <p:cNvSpPr/>
          <p:nvPr/>
        </p:nvSpPr>
        <p:spPr>
          <a:xfrm>
            <a:off x="10692980" y="10186680"/>
            <a:ext cx="1550640" cy="12642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7475" y="21382"/>
                  <a:pt x="275" y="14182"/>
                  <a:pt x="0" y="0"/>
                </a:cubicBezTo>
              </a:path>
            </a:pathLst>
          </a:custGeom>
          <a:ln w="76200">
            <a:solidFill>
              <a:srgbClr val="FFFFFF"/>
            </a:solidFill>
            <a:miter lim="400000"/>
            <a:tailEnd type="triangle"/>
          </a:ln>
        </p:spPr>
        <p:txBody>
          <a:bodyPr/>
          <a:lstStyle/>
          <a:p>
            <a:pPr/>
          </a:p>
        </p:txBody>
      </p:sp>
      <p:sp>
        <p:nvSpPr>
          <p:cNvPr id="148" name="Connection Line"/>
          <p:cNvSpPr/>
          <p:nvPr/>
        </p:nvSpPr>
        <p:spPr>
          <a:xfrm>
            <a:off x="8395408" y="6985184"/>
            <a:ext cx="864940" cy="2155421"/>
          </a:xfrm>
          <a:custGeom>
            <a:avLst/>
            <a:gdLst/>
            <a:ahLst/>
            <a:cxnLst>
              <a:cxn ang="0">
                <a:pos x="wd2" y="hd2"/>
              </a:cxn>
              <a:cxn ang="5400000">
                <a:pos x="wd2" y="hd2"/>
              </a:cxn>
              <a:cxn ang="10800000">
                <a:pos x="wd2" y="hd2"/>
              </a:cxn>
              <a:cxn ang="16200000">
                <a:pos x="wd2" y="hd2"/>
              </a:cxn>
            </a:cxnLst>
            <a:rect l="0" t="0" r="r" b="b"/>
            <a:pathLst>
              <a:path w="16235" h="21600" fill="norm" stroke="1" extrusionOk="0">
                <a:moveTo>
                  <a:pt x="13342" y="21600"/>
                </a:moveTo>
                <a:cubicBezTo>
                  <a:pt x="-5365" y="14866"/>
                  <a:pt x="-4401" y="7666"/>
                  <a:pt x="16235" y="0"/>
                </a:cubicBezTo>
              </a:path>
            </a:pathLst>
          </a:custGeom>
          <a:ln w="76200">
            <a:solidFill>
              <a:srgbClr val="FFFFFF"/>
            </a:solidFill>
            <a:miter lim="400000"/>
            <a:tailEnd type="triangle"/>
          </a:ln>
        </p:spPr>
        <p:txBody>
          <a:bodyPr/>
          <a:lstStyle/>
          <a:p>
            <a:pPr/>
          </a:p>
        </p:txBody>
      </p:sp>
      <p:sp>
        <p:nvSpPr>
          <p:cNvPr id="149" name="Connection Line"/>
          <p:cNvSpPr/>
          <p:nvPr/>
        </p:nvSpPr>
        <p:spPr>
          <a:xfrm>
            <a:off x="10727455" y="4456148"/>
            <a:ext cx="1544347" cy="1088255"/>
          </a:xfrm>
          <a:custGeom>
            <a:avLst/>
            <a:gdLst/>
            <a:ahLst/>
            <a:cxnLst>
              <a:cxn ang="0">
                <a:pos x="wd2" y="hd2"/>
              </a:cxn>
              <a:cxn ang="5400000">
                <a:pos x="wd2" y="hd2"/>
              </a:cxn>
              <a:cxn ang="10800000">
                <a:pos x="wd2" y="hd2"/>
              </a:cxn>
              <a:cxn ang="16200000">
                <a:pos x="wd2" y="hd2"/>
              </a:cxn>
            </a:cxnLst>
            <a:rect l="0" t="0" r="r" b="b"/>
            <a:pathLst>
              <a:path w="21174" h="21600" fill="norm" stroke="1" extrusionOk="0">
                <a:moveTo>
                  <a:pt x="20" y="21600"/>
                </a:moveTo>
                <a:cubicBezTo>
                  <a:pt x="-426" y="9000"/>
                  <a:pt x="6625" y="1800"/>
                  <a:pt x="21174" y="0"/>
                </a:cubicBezTo>
              </a:path>
            </a:pathLst>
          </a:custGeom>
          <a:ln w="76200">
            <a:solidFill>
              <a:srgbClr val="FFFFFF"/>
            </a:solidFill>
            <a:miter lim="400000"/>
            <a:tailEnd type="triangle"/>
          </a:ln>
        </p:spPr>
        <p:txBody>
          <a:bodyP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rop Selection - There is a little that we could have done here since a farmer uses his experience and discretion while selecting a crop. Nevertheless, our portal will suggest him a crop in accordance to the previous year yield.…"/>
          <p:cNvSpPr txBox="1"/>
          <p:nvPr/>
        </p:nvSpPr>
        <p:spPr>
          <a:xfrm>
            <a:off x="873250" y="362045"/>
            <a:ext cx="23304539" cy="129919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66750" indent="-666750" algn="l">
              <a:buSzPct val="100000"/>
              <a:buAutoNum type="arabicPeriod" startAt="1"/>
              <a:defRPr sz="3500"/>
            </a:pPr>
            <a:r>
              <a:rPr b="1">
                <a:latin typeface="Helvetica Neue"/>
                <a:ea typeface="Helvetica Neue"/>
                <a:cs typeface="Helvetica Neue"/>
                <a:sym typeface="Helvetica Neue"/>
              </a:rPr>
              <a:t>Crop Selection - </a:t>
            </a:r>
            <a:r>
              <a:t>There is a little that we could have done here since a farmer uses his experience and discretion while selecting a crop. Nevertheless, our portal will suggest him a crop in accordance to the previous year yield.</a:t>
            </a:r>
          </a:p>
          <a:p>
            <a:pPr algn="l">
              <a:defRPr sz="3500"/>
            </a:pPr>
          </a:p>
          <a:p>
            <a:pPr marL="666750" indent="-666750" algn="l">
              <a:buSzPct val="100000"/>
              <a:buAutoNum type="arabicPeriod" startAt="2"/>
              <a:defRPr sz="3500"/>
            </a:pPr>
            <a:r>
              <a:rPr b="1">
                <a:latin typeface="Helvetica Neue"/>
                <a:ea typeface="Helvetica Neue"/>
                <a:cs typeface="Helvetica Neue"/>
                <a:sym typeface="Helvetica Neue"/>
              </a:rPr>
              <a:t>Land Preparation</a:t>
            </a:r>
            <a:r>
              <a:t> </a:t>
            </a:r>
          </a:p>
          <a:p>
            <a:pPr algn="l">
              <a:defRPr sz="3500"/>
            </a:pPr>
          </a:p>
          <a:p>
            <a:pPr marL="666750" indent="-666750" algn="l">
              <a:buSzPct val="100000"/>
              <a:buAutoNum type="arabicPeriod" startAt="3"/>
              <a:defRPr sz="3500"/>
            </a:pPr>
            <a:r>
              <a:rPr b="1">
                <a:latin typeface="Helvetica Neue"/>
                <a:ea typeface="Helvetica Neue"/>
                <a:cs typeface="Helvetica Neue"/>
                <a:sym typeface="Helvetica Neue"/>
              </a:rPr>
              <a:t>Seed Selection</a:t>
            </a:r>
            <a:r>
              <a:t> - This is where </a:t>
            </a:r>
            <a:r>
              <a:rPr u="sng"/>
              <a:t>private sector participation</a:t>
            </a:r>
            <a:r>
              <a:t> can be realised. Government can outsource a seed selection, purchase and delivery service. A call centre to be established where a farmer calls and provides credentials, the call centre employee uses the dedicated seed booking page of our portal to book the best seed for the calling farmer.</a:t>
            </a:r>
          </a:p>
          <a:p>
            <a:pPr algn="l">
              <a:defRPr sz="3500"/>
            </a:pPr>
          </a:p>
          <a:p>
            <a:pPr marL="666750" indent="-666750" algn="l">
              <a:buSzPct val="100000"/>
              <a:buAutoNum type="arabicPeriod" startAt="4"/>
              <a:defRPr sz="3500"/>
            </a:pPr>
            <a:r>
              <a:rPr b="1">
                <a:latin typeface="Helvetica Neue"/>
                <a:ea typeface="Helvetica Neue"/>
                <a:cs typeface="Helvetica Neue"/>
                <a:sym typeface="Helvetica Neue"/>
              </a:rPr>
              <a:t>Seed Sowing</a:t>
            </a:r>
            <a:endParaRPr b="1">
              <a:latin typeface="Helvetica Neue"/>
              <a:ea typeface="Helvetica Neue"/>
              <a:cs typeface="Helvetica Neue"/>
              <a:sym typeface="Helvetica Neue"/>
            </a:endParaRPr>
          </a:p>
          <a:p>
            <a:pPr algn="l">
              <a:defRPr sz="3500"/>
            </a:pPr>
            <a:endParaRPr b="1">
              <a:latin typeface="Helvetica Neue"/>
              <a:ea typeface="Helvetica Neue"/>
              <a:cs typeface="Helvetica Neue"/>
              <a:sym typeface="Helvetica Neue"/>
            </a:endParaRPr>
          </a:p>
          <a:p>
            <a:pPr marL="666750" indent="-666750" algn="l">
              <a:buSzPct val="100000"/>
              <a:buAutoNum type="arabicPeriod" startAt="5"/>
              <a:defRPr sz="3500"/>
            </a:pPr>
            <a:r>
              <a:rPr b="1">
                <a:latin typeface="Helvetica Neue"/>
                <a:ea typeface="Helvetica Neue"/>
                <a:cs typeface="Helvetica Neue"/>
                <a:sym typeface="Helvetica Neue"/>
              </a:rPr>
              <a:t>Irrigation</a:t>
            </a:r>
            <a:r>
              <a:t> - Check availability of water resources near the farm. If a farm is remotely located from water resources, it is but natural that the seeds should be such that needs lesser water. This flag would be used in future for Step 3 i.e Seed Selection.</a:t>
            </a:r>
          </a:p>
          <a:p>
            <a:pPr algn="l">
              <a:defRPr sz="3500"/>
            </a:pPr>
          </a:p>
          <a:p>
            <a:pPr marL="666750" indent="-666750" algn="l">
              <a:buSzPct val="100000"/>
              <a:buAutoNum type="arabicPeriod" startAt="6"/>
              <a:defRPr sz="3500"/>
            </a:pPr>
            <a:r>
              <a:rPr b="1">
                <a:latin typeface="Helvetica Neue"/>
                <a:ea typeface="Helvetica Neue"/>
                <a:cs typeface="Helvetica Neue"/>
                <a:sym typeface="Helvetica Neue"/>
              </a:rPr>
              <a:t>Crop Growth </a:t>
            </a:r>
            <a:r>
              <a:t>- This is the most important part of the cycle from our viewpoint. If a crop gets wasted due to flood (as in the current days) , farmer can call on same call centre and register their damage. Cross verification of the damage would be done through the same machine learning model that will be used for crop identification. If the damage is verified, the magnitude of the damage is decided and the monetary value is shown to the government (for compensation transfer). If the crop growth is normal, another machine learning model would predict the yield of each crop. This will be used by the government to decide a better MSP for each crop.</a:t>
            </a:r>
          </a:p>
          <a:p>
            <a:pPr algn="l">
              <a:defRPr sz="3500"/>
            </a:pPr>
          </a:p>
          <a:p>
            <a:pPr marL="666750" indent="-666750" algn="l">
              <a:buSzPct val="100000"/>
              <a:buAutoNum type="arabicPeriod" startAt="7"/>
              <a:defRPr sz="3500"/>
            </a:pPr>
            <a:r>
              <a:rPr b="1">
                <a:latin typeface="Helvetica Neue"/>
                <a:ea typeface="Helvetica Neue"/>
                <a:cs typeface="Helvetica Neue"/>
                <a:sym typeface="Helvetica Neue"/>
              </a:rPr>
              <a:t>Harvesting</a:t>
            </a: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Front-end of the portal…"/>
          <p:cNvSpPr txBox="1"/>
          <p:nvPr>
            <p:ph type="body" idx="1"/>
          </p:nvPr>
        </p:nvSpPr>
        <p:spPr>
          <a:xfrm>
            <a:off x="1473200" y="2653026"/>
            <a:ext cx="21437600" cy="8409948"/>
          </a:xfrm>
          <a:prstGeom prst="rect">
            <a:avLst/>
          </a:prstGeom>
        </p:spPr>
        <p:txBody>
          <a:bodyPr/>
          <a:lstStyle/>
          <a:p>
            <a:pPr>
              <a:buBlip>
                <a:blip r:embed="rId2"/>
              </a:buBlip>
            </a:pPr>
            <a:r>
              <a:t>Front-end of the portal </a:t>
            </a:r>
          </a:p>
          <a:p>
            <a:pPr>
              <a:buBlip>
                <a:blip r:embed="rId2"/>
              </a:buBlip>
            </a:pPr>
            <a:r>
              <a:t>Back-end of the portal</a:t>
            </a:r>
          </a:p>
          <a:p>
            <a:pPr>
              <a:buBlip>
                <a:blip r:embed="rId2"/>
              </a:buBlip>
            </a:pPr>
            <a:r>
              <a:t>A QR code system for unique identification of the farmer</a:t>
            </a:r>
          </a:p>
          <a:p>
            <a:pPr>
              <a:buBlip>
                <a:blip r:embed="rId2"/>
              </a:buBlip>
            </a:pPr>
            <a:r>
              <a:t>A system to determine availability of water resources near the farm</a:t>
            </a:r>
          </a:p>
          <a:p>
            <a:pPr>
              <a:buBlip>
                <a:blip r:embed="rId2"/>
              </a:buBlip>
            </a:pPr>
            <a:r>
              <a:t>A system for crop identification, damage verification and yield prediction </a:t>
            </a:r>
          </a:p>
        </p:txBody>
      </p:sp>
      <p:sp>
        <p:nvSpPr>
          <p:cNvPr id="154" name="Modules in our project"/>
          <p:cNvSpPr txBox="1"/>
          <p:nvPr/>
        </p:nvSpPr>
        <p:spPr>
          <a:xfrm>
            <a:off x="8445016" y="780444"/>
            <a:ext cx="7493968" cy="9212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Times New Roman"/>
                <a:ea typeface="Times New Roman"/>
                <a:cs typeface="Times New Roman"/>
                <a:sym typeface="Times New Roman"/>
              </a:defRPr>
            </a:lvl1pPr>
          </a:lstStyle>
          <a:p>
            <a:pPr/>
            <a:r>
              <a:t>Modules in our project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Module Description"/>
          <p:cNvSpPr txBox="1"/>
          <p:nvPr>
            <p:ph type="title"/>
          </p:nvPr>
        </p:nvSpPr>
        <p:spPr>
          <a:xfrm>
            <a:off x="398525" y="207369"/>
            <a:ext cx="21437601" cy="1613171"/>
          </a:xfrm>
          <a:prstGeom prst="rect">
            <a:avLst/>
          </a:prstGeom>
        </p:spPr>
        <p:txBody>
          <a:bodyPr/>
          <a:lstStyle>
            <a:lvl1pPr>
              <a:defRPr i="1">
                <a:latin typeface="Times New Roman"/>
                <a:ea typeface="Times New Roman"/>
                <a:cs typeface="Times New Roman"/>
                <a:sym typeface="Times New Roman"/>
              </a:defRPr>
            </a:lvl1pPr>
          </a:lstStyle>
          <a:p>
            <a:pPr/>
            <a:r>
              <a:t>Module Description </a:t>
            </a:r>
          </a:p>
        </p:txBody>
      </p:sp>
      <p:sp>
        <p:nvSpPr>
          <p:cNvPr id="157" name="1. Front-end"/>
          <p:cNvSpPr txBox="1"/>
          <p:nvPr/>
        </p:nvSpPr>
        <p:spPr>
          <a:xfrm>
            <a:off x="455348" y="2395649"/>
            <a:ext cx="4425620" cy="9946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Neue"/>
                <a:ea typeface="Helvetica Neue"/>
                <a:cs typeface="Helvetica Neue"/>
                <a:sym typeface="Helvetica Neue"/>
              </a:defRPr>
            </a:lvl1pPr>
          </a:lstStyle>
          <a:p>
            <a:pPr/>
            <a:r>
              <a:t>1. Front-end</a:t>
            </a:r>
          </a:p>
        </p:txBody>
      </p:sp>
      <p:sp>
        <p:nvSpPr>
          <p:cNvPr id="158" name="A straight forward portal written in HTML and CSS. It has…"/>
          <p:cNvSpPr txBox="1"/>
          <p:nvPr/>
        </p:nvSpPr>
        <p:spPr>
          <a:xfrm>
            <a:off x="366192" y="3354728"/>
            <a:ext cx="23651617" cy="98592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A straight forward portal written in HTML and CSS. It has</a:t>
            </a:r>
          </a:p>
          <a:p>
            <a:pPr algn="l"/>
            <a:r>
              <a:t> </a:t>
            </a:r>
          </a:p>
          <a:p>
            <a:pPr marL="736600" indent="-736600" algn="l">
              <a:buSzPct val="75000"/>
              <a:buChar char="•"/>
            </a:pPr>
            <a:r>
              <a:t>Farmer registration page - for new farmers joining the system.</a:t>
            </a:r>
          </a:p>
          <a:p>
            <a:pPr algn="l"/>
          </a:p>
          <a:p>
            <a:pPr marL="736600" indent="-736600" algn="l">
              <a:buSzPct val="75000"/>
              <a:buChar char="•"/>
            </a:pPr>
            <a:r>
              <a:t>Admin Login page - page dedicated for governmental admin. This page</a:t>
            </a:r>
          </a:p>
          <a:p>
            <a:pPr algn="l"/>
            <a:r>
              <a:t>   will provide provision for crop identification, damage verification and yield</a:t>
            </a:r>
          </a:p>
          <a:p>
            <a:pPr algn="l"/>
            <a:r>
              <a:t>   prediction.</a:t>
            </a:r>
          </a:p>
          <a:p>
            <a:pPr algn="l"/>
          </a:p>
          <a:p>
            <a:pPr marL="736600" indent="-736600" algn="l">
              <a:buSzPct val="75000"/>
              <a:buChar char="•"/>
            </a:pPr>
            <a:r>
              <a:t>Seed booking, information and order tracking pages - pages providing facility for call centre representative to book and track and seek details about seeds.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BEB1FA9F-67D9-410E-AE54-3D3FDBC999FE-L0-001.png" descr="BEB1FA9F-67D9-410E-AE54-3D3FDBC999FE-L0-001.png"/>
          <p:cNvPicPr>
            <a:picLocks noChangeAspect="0"/>
          </p:cNvPicPr>
          <p:nvPr>
            <p:ph type="pic" idx="13"/>
          </p:nvPr>
        </p:nvPicPr>
        <p:blipFill>
          <a:blip r:embed="rId2">
            <a:extLst/>
          </a:blip>
          <a:stretch>
            <a:fillRect/>
          </a:stretch>
        </p:blipFill>
        <p:spPr>
          <a:xfrm>
            <a:off x="15880212" y="6198449"/>
            <a:ext cx="7241276" cy="5548665"/>
          </a:xfrm>
          <a:prstGeom prst="rect">
            <a:avLst/>
          </a:prstGeom>
        </p:spPr>
      </p:pic>
      <p:pic>
        <p:nvPicPr>
          <p:cNvPr id="161" name="1650857B-0B42-4C53-B62F-563475A7C089-L0-001.png" descr="1650857B-0B42-4C53-B62F-563475A7C089-L0-001.png"/>
          <p:cNvPicPr>
            <a:picLocks noChangeAspect="0"/>
          </p:cNvPicPr>
          <p:nvPr>
            <p:ph type="pic" idx="14"/>
          </p:nvPr>
        </p:nvPicPr>
        <p:blipFill>
          <a:blip r:embed="rId3">
            <a:extLst/>
          </a:blip>
          <a:stretch>
            <a:fillRect/>
          </a:stretch>
        </p:blipFill>
        <p:spPr>
          <a:xfrm>
            <a:off x="15799568" y="455815"/>
            <a:ext cx="7402564" cy="5669562"/>
          </a:xfrm>
          <a:prstGeom prst="rect">
            <a:avLst/>
          </a:prstGeom>
        </p:spPr>
      </p:pic>
      <p:pic>
        <p:nvPicPr>
          <p:cNvPr id="162" name="8A7838CB-9117-463C-92B3-6E6486D1FB96-L0-001.jpeg" descr="8A7838CB-9117-463C-92B3-6E6486D1FB96-L0-001.jpeg"/>
          <p:cNvPicPr>
            <a:picLocks noChangeAspect="0"/>
          </p:cNvPicPr>
          <p:nvPr>
            <p:ph type="pic" idx="15"/>
          </p:nvPr>
        </p:nvPicPr>
        <p:blipFill>
          <a:blip r:embed="rId4">
            <a:extLst/>
          </a:blip>
          <a:stretch>
            <a:fillRect/>
          </a:stretch>
        </p:blipFill>
        <p:spPr>
          <a:xfrm>
            <a:off x="1019939" y="465538"/>
            <a:ext cx="14027513" cy="11448337"/>
          </a:xfrm>
          <a:prstGeom prst="rect">
            <a:avLst/>
          </a:prstGeom>
        </p:spPr>
      </p:pic>
      <p:sp>
        <p:nvSpPr>
          <p:cNvPr id="163" name="Snippets of the front-end -…"/>
          <p:cNvSpPr txBox="1"/>
          <p:nvPr/>
        </p:nvSpPr>
        <p:spPr>
          <a:xfrm>
            <a:off x="1302929" y="11914118"/>
            <a:ext cx="13461533" cy="16721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500">
                <a:latin typeface="Times New Roman"/>
                <a:ea typeface="Times New Roman"/>
                <a:cs typeface="Times New Roman"/>
                <a:sym typeface="Times New Roman"/>
              </a:defRPr>
            </a:pPr>
            <a:r>
              <a:t>Snippets of the front-end - </a:t>
            </a:r>
          </a:p>
          <a:p>
            <a:pPr>
              <a:defRPr sz="5500">
                <a:latin typeface="Times New Roman"/>
                <a:ea typeface="Times New Roman"/>
                <a:cs typeface="Times New Roman"/>
                <a:sym typeface="Times New Roman"/>
              </a:defRPr>
            </a:pPr>
            <a:r>
              <a:t> Sarika Upadhyay(AnnAztecs)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Developed in node.js…"/>
          <p:cNvSpPr txBox="1"/>
          <p:nvPr>
            <p:ph type="body" idx="1"/>
          </p:nvPr>
        </p:nvSpPr>
        <p:spPr>
          <a:xfrm>
            <a:off x="1250853" y="1374533"/>
            <a:ext cx="21437601" cy="9855201"/>
          </a:xfrm>
          <a:prstGeom prst="rect">
            <a:avLst/>
          </a:prstGeom>
        </p:spPr>
        <p:txBody>
          <a:bodyPr/>
          <a:lstStyle/>
          <a:p>
            <a:pPr>
              <a:buBlip>
                <a:blip r:embed="rId2"/>
              </a:buBlip>
            </a:pPr>
            <a:r>
              <a:t>Developed in node.js </a:t>
            </a:r>
          </a:p>
          <a:p>
            <a:pPr>
              <a:buBlip>
                <a:blip r:embed="rId2"/>
              </a:buBlip>
            </a:pPr>
            <a:r>
              <a:t>Database has a ‘farmer’ relation that contains its id, name, district, village, land record number, area, type of soil, coordinates of farm, nearby water resources and bank account number.</a:t>
            </a:r>
          </a:p>
          <a:p>
            <a:pPr>
              <a:buBlip>
                <a:blip r:embed="rId2"/>
              </a:buBlip>
            </a:pPr>
            <a:r>
              <a:t>It also stores the data about seed booking and tracking.</a:t>
            </a:r>
          </a:p>
        </p:txBody>
      </p:sp>
      <p:sp>
        <p:nvSpPr>
          <p:cNvPr id="166" name="2. Back-end"/>
          <p:cNvSpPr txBox="1"/>
          <p:nvPr/>
        </p:nvSpPr>
        <p:spPr>
          <a:xfrm>
            <a:off x="1318497" y="431589"/>
            <a:ext cx="4329863" cy="9946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atin typeface="Helvetica Neue"/>
                <a:ea typeface="Helvetica Neue"/>
                <a:cs typeface="Helvetica Neue"/>
                <a:sym typeface="Helvetica Neue"/>
              </a:defRPr>
            </a:lvl1pPr>
          </a:lstStyle>
          <a:p>
            <a:pPr/>
            <a:r>
              <a:t>2. Back-end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83DEB040-9288-4D5B-9DEE-ACD794EC9EB8-L0-001.jpeg" descr="83DEB040-9288-4D5B-9DEE-ACD794EC9EB8-L0-001.jpeg"/>
          <p:cNvPicPr>
            <a:picLocks noChangeAspect="0"/>
          </p:cNvPicPr>
          <p:nvPr>
            <p:ph type="pic" idx="13"/>
          </p:nvPr>
        </p:nvPicPr>
        <p:blipFill>
          <a:blip r:embed="rId2">
            <a:extLst/>
          </a:blip>
          <a:stretch>
            <a:fillRect/>
          </a:stretch>
        </p:blipFill>
        <p:spPr>
          <a:xfrm>
            <a:off x="15608300" y="6680199"/>
            <a:ext cx="7785101" cy="5956301"/>
          </a:xfrm>
          <a:prstGeom prst="rect">
            <a:avLst/>
          </a:prstGeom>
        </p:spPr>
      </p:pic>
      <p:pic>
        <p:nvPicPr>
          <p:cNvPr id="169" name="12218BAD-572F-4D23-B680-5B500E9FE4F4-L0-001.jpeg" descr="12218BAD-572F-4D23-B680-5B500E9FE4F4-L0-001.jpeg"/>
          <p:cNvPicPr>
            <a:picLocks noChangeAspect="0"/>
          </p:cNvPicPr>
          <p:nvPr>
            <p:ph type="pic" idx="14"/>
          </p:nvPr>
        </p:nvPicPr>
        <p:blipFill>
          <a:blip r:embed="rId3">
            <a:extLst/>
          </a:blip>
          <a:stretch>
            <a:fillRect/>
          </a:stretch>
        </p:blipFill>
        <p:spPr>
          <a:xfrm>
            <a:off x="15608300" y="761999"/>
            <a:ext cx="7785101" cy="5956301"/>
          </a:xfrm>
          <a:prstGeom prst="rect">
            <a:avLst/>
          </a:prstGeom>
        </p:spPr>
      </p:pic>
      <p:pic>
        <p:nvPicPr>
          <p:cNvPr id="170" name="921F0EAA-8E5C-4AC9-A7EA-BC343CE8B356-L0-001.jpeg" descr="921F0EAA-8E5C-4AC9-A7EA-BC343CE8B356-L0-001.jpeg"/>
          <p:cNvPicPr>
            <a:picLocks noChangeAspect="0"/>
          </p:cNvPicPr>
          <p:nvPr>
            <p:ph type="pic" idx="15"/>
          </p:nvPr>
        </p:nvPicPr>
        <p:blipFill>
          <a:blip r:embed="rId4">
            <a:extLst/>
          </a:blip>
          <a:stretch>
            <a:fillRect/>
          </a:stretch>
        </p:blipFill>
        <p:spPr>
          <a:xfrm>
            <a:off x="-62309" y="799057"/>
            <a:ext cx="15599085" cy="8502246"/>
          </a:xfrm>
          <a:prstGeom prst="rect">
            <a:avLst/>
          </a:prstGeom>
        </p:spPr>
      </p:pic>
      <p:sp>
        <p:nvSpPr>
          <p:cNvPr id="171" name="Snippets of the back-end -…"/>
          <p:cNvSpPr txBox="1"/>
          <p:nvPr/>
        </p:nvSpPr>
        <p:spPr>
          <a:xfrm>
            <a:off x="-21886" y="10580039"/>
            <a:ext cx="15518239" cy="16721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500">
                <a:latin typeface="Times New Roman"/>
                <a:ea typeface="Times New Roman"/>
                <a:cs typeface="Times New Roman"/>
                <a:sym typeface="Times New Roman"/>
              </a:defRPr>
            </a:pPr>
            <a:r>
              <a:t>Snippets of the back-end - </a:t>
            </a:r>
          </a:p>
          <a:p>
            <a:pPr>
              <a:defRPr sz="5500">
                <a:latin typeface="Times New Roman"/>
                <a:ea typeface="Times New Roman"/>
                <a:cs typeface="Times New Roman"/>
                <a:sym typeface="Times New Roman"/>
              </a:defRPr>
            </a:pPr>
            <a:r>
              <a:t> Manish Kumar Yadav and Rahul Pandey(AnnAztecs)</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